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4" r:id="rId2"/>
    <p:sldId id="279" r:id="rId3"/>
    <p:sldId id="289" r:id="rId4"/>
    <p:sldId id="280" r:id="rId5"/>
    <p:sldId id="290" r:id="rId6"/>
    <p:sldId id="291" r:id="rId7"/>
    <p:sldId id="293" r:id="rId8"/>
    <p:sldId id="292" r:id="rId9"/>
    <p:sldId id="295" r:id="rId10"/>
    <p:sldId id="296" r:id="rId11"/>
    <p:sldId id="294" r:id="rId12"/>
    <p:sldId id="297" r:id="rId13"/>
    <p:sldId id="298" r:id="rId14"/>
    <p:sldId id="273" r:id="rId15"/>
  </p:sldIdLst>
  <p:sldSz cx="9144000" cy="6858000" type="screen4x3"/>
  <p:notesSz cx="6761163" cy="98821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3" userDrawn="1">
          <p15:clr>
            <a:srgbClr val="A4A3A4"/>
          </p15:clr>
        </p15:guide>
        <p15:guide id="2" pos="213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8FBA5A"/>
    <a:srgbClr val="BC12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6343" autoAdjust="0"/>
  </p:normalViewPr>
  <p:slideViewPr>
    <p:cSldViewPr>
      <p:cViewPr varScale="1">
        <p:scale>
          <a:sx n="110" d="100"/>
          <a:sy n="110" d="100"/>
        </p:scale>
        <p:origin x="12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786" y="-96"/>
      </p:cViewPr>
      <p:guideLst>
        <p:guide orient="horz" pos="3113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837" cy="494110"/>
          </a:xfrm>
          <a:prstGeom prst="rect">
            <a:avLst/>
          </a:prstGeom>
        </p:spPr>
        <p:txBody>
          <a:bodyPr vert="horz" lIns="90919" tIns="45459" rIns="90919" bIns="4545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4110"/>
          </a:xfrm>
          <a:prstGeom prst="rect">
            <a:avLst/>
          </a:prstGeom>
        </p:spPr>
        <p:txBody>
          <a:bodyPr vert="horz" lIns="90919" tIns="45459" rIns="90919" bIns="45459" rtlCol="0"/>
          <a:lstStyle>
            <a:lvl1pPr algn="r">
              <a:defRPr sz="1200"/>
            </a:lvl1pPr>
          </a:lstStyle>
          <a:p>
            <a:fld id="{1C5119FE-9E3A-4992-8ABD-F5B3D6A872F3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86364"/>
            <a:ext cx="2929837" cy="494110"/>
          </a:xfrm>
          <a:prstGeom prst="rect">
            <a:avLst/>
          </a:prstGeom>
        </p:spPr>
        <p:txBody>
          <a:bodyPr vert="horz" lIns="90919" tIns="45459" rIns="90919" bIns="4545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386364"/>
            <a:ext cx="2929837" cy="494110"/>
          </a:xfrm>
          <a:prstGeom prst="rect">
            <a:avLst/>
          </a:prstGeom>
        </p:spPr>
        <p:txBody>
          <a:bodyPr vert="horz" lIns="90919" tIns="45459" rIns="90919" bIns="45459" rtlCol="0" anchor="b"/>
          <a:lstStyle>
            <a:lvl1pPr algn="r">
              <a:defRPr sz="1200"/>
            </a:lvl1pPr>
          </a:lstStyle>
          <a:p>
            <a:fld id="{2D3378D9-7D9D-4C97-BED1-0836482B3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809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837" cy="494110"/>
          </a:xfrm>
          <a:prstGeom prst="rect">
            <a:avLst/>
          </a:prstGeom>
        </p:spPr>
        <p:txBody>
          <a:bodyPr vert="horz" lIns="90919" tIns="45459" rIns="90919" bIns="4545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4110"/>
          </a:xfrm>
          <a:prstGeom prst="rect">
            <a:avLst/>
          </a:prstGeom>
        </p:spPr>
        <p:txBody>
          <a:bodyPr vert="horz" lIns="90919" tIns="45459" rIns="90919" bIns="45459" rtlCol="0"/>
          <a:lstStyle>
            <a:lvl1pPr algn="r">
              <a:defRPr sz="1200"/>
            </a:lvl1pPr>
          </a:lstStyle>
          <a:p>
            <a:fld id="{65C329B0-A016-4783-BB9B-2E1CAD24E4E5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1363"/>
            <a:ext cx="4938713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19" tIns="45459" rIns="90919" bIns="4545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694039"/>
            <a:ext cx="5408930" cy="4446985"/>
          </a:xfrm>
          <a:prstGeom prst="rect">
            <a:avLst/>
          </a:prstGeom>
        </p:spPr>
        <p:txBody>
          <a:bodyPr vert="horz" lIns="90919" tIns="45459" rIns="90919" bIns="4545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86364"/>
            <a:ext cx="2929837" cy="494110"/>
          </a:xfrm>
          <a:prstGeom prst="rect">
            <a:avLst/>
          </a:prstGeom>
        </p:spPr>
        <p:txBody>
          <a:bodyPr vert="horz" lIns="90919" tIns="45459" rIns="90919" bIns="4545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386364"/>
            <a:ext cx="2929837" cy="494110"/>
          </a:xfrm>
          <a:prstGeom prst="rect">
            <a:avLst/>
          </a:prstGeom>
        </p:spPr>
        <p:txBody>
          <a:bodyPr vert="horz" lIns="90919" tIns="45459" rIns="90919" bIns="45459" rtlCol="0" anchor="b"/>
          <a:lstStyle>
            <a:lvl1pPr algn="r">
              <a:defRPr sz="1200"/>
            </a:lvl1pPr>
          </a:lstStyle>
          <a:p>
            <a:fld id="{BB3CDBF2-E66A-4ABB-90C1-444B73D369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60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CDBF2-E66A-4ABB-90C1-444B73D369A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9511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4326-4C87-468D-B299-214D011CF709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251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4326-4C87-468D-B299-214D011CF709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569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CDBF2-E66A-4ABB-90C1-444B73D369A7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402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CDBF2-E66A-4ABB-90C1-444B73D369A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15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4326-4C87-468D-B299-214D011CF709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141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4326-4C87-468D-B299-214D011CF709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32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4326-4C87-468D-B299-214D011CF709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671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DBF2-E66A-4ABB-90C1-444B73D369A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184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4326-4C87-468D-B299-214D011CF709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99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4326-4C87-468D-B299-214D011CF709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365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4326-4C87-468D-B299-214D011CF709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201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9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1113" y="0"/>
            <a:ext cx="9144001" cy="1463675"/>
          </a:xfrm>
          <a:prstGeom prst="rect">
            <a:avLst/>
          </a:prstGeom>
          <a:solidFill>
            <a:srgbClr val="206A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ru-RU" b="1" dirty="0">
                <a:latin typeface="Candara" panose="020E0502030303020204" pitchFamily="34" charset="0"/>
              </a:rPr>
              <a:t>         </a:t>
            </a:r>
            <a:endParaRPr lang="ru-RU" sz="17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3" y="3024188"/>
            <a:ext cx="9144000" cy="2241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86647"/>
            <a:ext cx="763290" cy="1148831"/>
          </a:xfrm>
          <a:prstGeom prst="rect">
            <a:avLst/>
          </a:prstGeom>
          <a:effectLst>
            <a:glow>
              <a:srgbClr val="206A75"/>
            </a:glow>
          </a:effectLst>
          <a:scene3d>
            <a:camera prst="orthographicFront"/>
            <a:lightRig rig="threePt" dir="t"/>
          </a:scene3d>
          <a:sp3d extrusionH="76200" contourW="139700" prstMaterial="legacyWireframe">
            <a:extrusionClr>
              <a:srgbClr val="206A75"/>
            </a:extrusionClr>
            <a:contourClr>
              <a:srgbClr val="206A75"/>
            </a:contourClr>
          </a:sp3d>
        </p:spPr>
      </p:pic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1187450" y="327025"/>
            <a:ext cx="720090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altLang="ru-RU" sz="1800">
                <a:solidFill>
                  <a:srgbClr val="FFFFFF"/>
                </a:solidFill>
                <a:latin typeface="Open Sans"/>
                <a:ea typeface="Open Sans"/>
                <a:cs typeface="Open Sans"/>
              </a:rPr>
              <a:t>Государственное автономное образовательное учреждение </a:t>
            </a:r>
          </a:p>
          <a:p>
            <a:pPr algn="ctr"/>
            <a:r>
              <a:rPr lang="ru-RU" altLang="ru-RU" sz="1800">
                <a:solidFill>
                  <a:srgbClr val="FFFFFF"/>
                </a:solidFill>
                <a:latin typeface="Open Sans"/>
                <a:ea typeface="Open Sans"/>
                <a:cs typeface="Open Sans"/>
              </a:rPr>
              <a:t>дополнительного профессионального образования </a:t>
            </a:r>
          </a:p>
          <a:p>
            <a:pPr algn="ctr"/>
            <a:r>
              <a:rPr lang="ru-RU" altLang="ru-RU" sz="1800">
                <a:solidFill>
                  <a:srgbClr val="FFFFFF"/>
                </a:solidFill>
                <a:latin typeface="Open Sans"/>
                <a:ea typeface="Open Sans"/>
                <a:cs typeface="Open Sans"/>
              </a:rPr>
              <a:t>«Институт развития образования Республики Татарстан»</a:t>
            </a:r>
            <a:endParaRPr lang="ru-RU" altLang="ru-RU" sz="1800"/>
          </a:p>
        </p:txBody>
      </p:sp>
      <p:sp>
        <p:nvSpPr>
          <p:cNvPr id="2054" name="TextBox 6"/>
          <p:cNvSpPr txBox="1">
            <a:spLocks noChangeArrowheads="1"/>
          </p:cNvSpPr>
          <p:nvPr/>
        </p:nvSpPr>
        <p:spPr bwMode="auto">
          <a:xfrm>
            <a:off x="304799" y="5829300"/>
            <a:ext cx="8682163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ru-RU" altLang="ru-RU" sz="1800" b="1" dirty="0">
                <a:solidFill>
                  <a:srgbClr val="2A6A6C"/>
                </a:solidFill>
              </a:rPr>
              <a:t>Докладчик: </a:t>
            </a:r>
            <a:r>
              <a:rPr lang="ru-RU" altLang="ru-RU" sz="1800" b="1" dirty="0" err="1">
                <a:solidFill>
                  <a:srgbClr val="2A6A6C"/>
                </a:solidFill>
              </a:rPr>
              <a:t>Нугуманова</a:t>
            </a:r>
            <a:r>
              <a:rPr lang="ru-RU" altLang="ru-RU" sz="1800" b="1" dirty="0">
                <a:solidFill>
                  <a:srgbClr val="2A6A6C"/>
                </a:solidFill>
              </a:rPr>
              <a:t> Людмила Николаевна</a:t>
            </a:r>
            <a:r>
              <a:rPr lang="ru-RU" altLang="ru-RU" sz="1800" dirty="0">
                <a:solidFill>
                  <a:srgbClr val="2A6A6C"/>
                </a:solidFill>
              </a:rPr>
              <a:t>,  </a:t>
            </a:r>
          </a:p>
          <a:p>
            <a:pPr algn="ctr"/>
            <a:r>
              <a:rPr lang="ru-RU" altLang="ru-RU" sz="1800" dirty="0">
                <a:solidFill>
                  <a:srgbClr val="2A6A6C"/>
                </a:solidFill>
              </a:rPr>
              <a:t>ректор ГАОУ ДПО ИРО РТ, </a:t>
            </a:r>
            <a:r>
              <a:rPr lang="ru-RU" altLang="ru-RU" sz="1800" dirty="0" err="1">
                <a:solidFill>
                  <a:srgbClr val="2A6A6C"/>
                </a:solidFill>
              </a:rPr>
              <a:t>д.п.н</a:t>
            </a:r>
            <a:r>
              <a:rPr lang="ru-RU" altLang="ru-RU" sz="1800" dirty="0">
                <a:solidFill>
                  <a:srgbClr val="2A6A6C"/>
                </a:solidFill>
              </a:rPr>
              <a:t>.,</a:t>
            </a:r>
          </a:p>
          <a:p>
            <a:pPr algn="ctr"/>
            <a:r>
              <a:rPr lang="ru-RU" altLang="ru-RU" sz="1800" dirty="0">
                <a:solidFill>
                  <a:srgbClr val="2A6A6C"/>
                </a:solidFill>
              </a:rPr>
              <a:t> </a:t>
            </a:r>
            <a:r>
              <a:rPr lang="en-US" altLang="ru-RU" sz="1800" i="1" dirty="0">
                <a:solidFill>
                  <a:srgbClr val="2A6A6C"/>
                </a:solidFill>
              </a:rPr>
              <a:t>e-mail: irort2011@gmail.com</a:t>
            </a:r>
            <a:endParaRPr lang="en-US" altLang="ru-RU" sz="1800" dirty="0">
              <a:solidFill>
                <a:srgbClr val="2A6A6C"/>
              </a:solidFill>
            </a:endParaRPr>
          </a:p>
          <a:p>
            <a:pPr algn="ctr"/>
            <a:endParaRPr lang="en-US" altLang="ru-RU" sz="1200" b="1" dirty="0">
              <a:solidFill>
                <a:srgbClr val="2A6A6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2819400"/>
            <a:ext cx="86106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О НАУЧНО-МЕТОДИЧЕСКОМ СОПРОВОЖДЕНИИ ВНЕДРЕНИЯ ФГОС-2021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801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8658" y="594339"/>
            <a:ext cx="7726680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ru-RU" sz="170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9125" y="2632021"/>
            <a:ext cx="872487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4500" b="1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97311" y="5254478"/>
            <a:ext cx="4572000" cy="34624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/>
            <a:endParaRPr lang="ru-RU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86266"/>
            <a:ext cx="9144000" cy="909913"/>
          </a:xfrm>
          <a:prstGeom prst="rect">
            <a:avLst/>
          </a:prstGeom>
          <a:solidFill>
            <a:srgbClr val="206A75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         </a:t>
            </a:r>
            <a:r>
              <a:rPr lang="ru-RU" sz="2400" b="1" dirty="0">
                <a:solidFill>
                  <a:schemeClr val="bg1"/>
                </a:solidFill>
              </a:rPr>
              <a:t>РЕСУРСЫ НАУЧНО-МЕТОДИЧЕСКОГО СОПРОВОЖДЕНИЯ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3" y="188640"/>
            <a:ext cx="590966" cy="736558"/>
          </a:xfrm>
          <a:prstGeom prst="rect">
            <a:avLst/>
          </a:prstGeom>
          <a:effectLst>
            <a:glow>
              <a:srgbClr val="206A75"/>
            </a:glow>
          </a:effectLst>
          <a:scene3d>
            <a:camera prst="orthographicFront"/>
            <a:lightRig rig="threePt" dir="t"/>
          </a:scene3d>
          <a:sp3d extrusionH="76200" contourW="139700" prstMaterial="legacyWireframe">
            <a:extrusionClr>
              <a:srgbClr val="206A75"/>
            </a:extrusionClr>
            <a:contourClr>
              <a:srgbClr val="206A75"/>
            </a:contourClr>
          </a:sp3d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37943" y="6474108"/>
            <a:ext cx="8906057" cy="365125"/>
          </a:xfrm>
        </p:spPr>
        <p:txBody>
          <a:bodyPr/>
          <a:lstStyle/>
          <a:p>
            <a:r>
              <a:rPr lang="ru-RU" dirty="0"/>
              <a:t>Государственное автономное образовательное учреждение дополнительного профессионального образования «Институт развития образования Республики Татарстан»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2BE8BC3-B19B-4BE3-A4D2-8D2C71BB25E8}"/>
              </a:ext>
            </a:extLst>
          </p:cNvPr>
          <p:cNvSpPr/>
          <p:nvPr/>
        </p:nvSpPr>
        <p:spPr>
          <a:xfrm>
            <a:off x="419125" y="1234002"/>
            <a:ext cx="3504803" cy="1874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ru-RU" dirty="0">
                <a:solidFill>
                  <a:schemeClr val="tx2"/>
                </a:solidFill>
              </a:rPr>
              <a:t>ПОРТАЛ ЕДИНОГО СОДЕРЖАНИЯ ОБНОВЛЕНИЯ ФГОС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ru-RU" dirty="0">
                <a:solidFill>
                  <a:schemeClr val="tx2"/>
                </a:solidFill>
              </a:rPr>
              <a:t>Сайт – </a:t>
            </a:r>
            <a:r>
              <a:rPr lang="en-US" dirty="0">
                <a:solidFill>
                  <a:schemeClr val="tx2"/>
                </a:solidFill>
              </a:rPr>
              <a:t>edsoo.ru</a:t>
            </a:r>
            <a:endParaRPr lang="ru-RU" dirty="0">
              <a:solidFill>
                <a:schemeClr val="tx2"/>
              </a:solidFill>
            </a:endParaRPr>
          </a:p>
          <a:p>
            <a:pPr marL="306000" lvl="0" indent="-3060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endParaRPr lang="ru-RU" dirty="0">
              <a:solidFill>
                <a:schemeClr val="tx2"/>
              </a:solidFill>
            </a:endParaRPr>
          </a:p>
          <a:p>
            <a:pPr marL="306000" lvl="0" indent="-3060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938FFE0-8091-43D2-9A44-9D2C79F604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87" y="2420888"/>
            <a:ext cx="4222005" cy="388843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A35B014-F078-4C00-87BD-C37EAD4F6F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257273"/>
            <a:ext cx="4051076" cy="505204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781A73C-4713-46B1-915B-B839A070DD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7904" y="1445156"/>
            <a:ext cx="973906" cy="96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97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8658" y="594339"/>
            <a:ext cx="7726680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ru-RU" sz="170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9125" y="2632021"/>
            <a:ext cx="872487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4500" b="1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97311" y="5254478"/>
            <a:ext cx="4572000" cy="34624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/>
            <a:endParaRPr lang="ru-RU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86266"/>
            <a:ext cx="9144000" cy="909913"/>
          </a:xfrm>
          <a:prstGeom prst="rect">
            <a:avLst/>
          </a:prstGeom>
          <a:solidFill>
            <a:srgbClr val="206A75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         </a:t>
            </a:r>
            <a:r>
              <a:rPr lang="ru-RU" sz="2400" b="1" dirty="0">
                <a:solidFill>
                  <a:schemeClr val="bg1"/>
                </a:solidFill>
              </a:rPr>
              <a:t>НАПРАВЛЕНИЯ НАУЧНО-МЕТОДИЧЕСКОГО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 СОПРОВОЖДЕНИЯ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3" y="188640"/>
            <a:ext cx="590966" cy="736558"/>
          </a:xfrm>
          <a:prstGeom prst="rect">
            <a:avLst/>
          </a:prstGeom>
          <a:effectLst>
            <a:glow>
              <a:srgbClr val="206A75"/>
            </a:glow>
          </a:effectLst>
          <a:scene3d>
            <a:camera prst="orthographicFront"/>
            <a:lightRig rig="threePt" dir="t"/>
          </a:scene3d>
          <a:sp3d extrusionH="76200" contourW="139700" prstMaterial="legacyWireframe">
            <a:extrusionClr>
              <a:srgbClr val="206A75"/>
            </a:extrusionClr>
            <a:contourClr>
              <a:srgbClr val="206A75"/>
            </a:contourClr>
          </a:sp3d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37943" y="6474108"/>
            <a:ext cx="8906057" cy="365125"/>
          </a:xfrm>
        </p:spPr>
        <p:txBody>
          <a:bodyPr/>
          <a:lstStyle/>
          <a:p>
            <a:r>
              <a:rPr lang="ru-RU" dirty="0"/>
              <a:t>Государственное автономное образовательное учреждение дополнительного профессионального образования «Институт развития образования Республики Татарстан»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2BE8BC3-B19B-4BE3-A4D2-8D2C71BB25E8}"/>
              </a:ext>
            </a:extLst>
          </p:cNvPr>
          <p:cNvSpPr/>
          <p:nvPr/>
        </p:nvSpPr>
        <p:spPr>
          <a:xfrm>
            <a:off x="123642" y="1397329"/>
            <a:ext cx="8724874" cy="5099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РЕАЛИЗАЦИЯ ПРОГРАММ ДПО</a:t>
            </a: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I.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 рамках Персонифицированной модели в программах ДПО обязательный модуль/курс по обновленному ФГОС</a:t>
            </a: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II.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Целевая подготовка «тьюторов» - 1 600 педагогов: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Char char="-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типовая программа  Академии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Минпросвещения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РФ, утвержденная Ученым Советом ИРО РТ; включена в федеральный реестр программ ДПО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Char char="-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36 часов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Char char="-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каскадная форма обучения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Char char="-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сроки – 14.02 – 23.06.2022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Char char="-"/>
            </a:pP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12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8658" y="594339"/>
            <a:ext cx="7726680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ru-RU" sz="170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9125" y="2632021"/>
            <a:ext cx="872487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4500" b="1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97311" y="5254478"/>
            <a:ext cx="4572000" cy="34624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/>
            <a:endParaRPr lang="ru-RU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86266"/>
            <a:ext cx="9144000" cy="909913"/>
          </a:xfrm>
          <a:prstGeom prst="rect">
            <a:avLst/>
          </a:prstGeom>
          <a:solidFill>
            <a:srgbClr val="206A75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         </a:t>
            </a:r>
            <a:r>
              <a:rPr lang="ru-RU" sz="2400" b="1" dirty="0">
                <a:solidFill>
                  <a:schemeClr val="bg1"/>
                </a:solidFill>
              </a:rPr>
              <a:t>НАПРАВЛЕНИЯ НАУЧНО-МЕТОДИЧЕСКОГО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 СОПРОВОЖДЕНИЯ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3" y="188640"/>
            <a:ext cx="590966" cy="736558"/>
          </a:xfrm>
          <a:prstGeom prst="rect">
            <a:avLst/>
          </a:prstGeom>
          <a:effectLst>
            <a:glow>
              <a:srgbClr val="206A75"/>
            </a:glow>
          </a:effectLst>
          <a:scene3d>
            <a:camera prst="orthographicFront"/>
            <a:lightRig rig="threePt" dir="t"/>
          </a:scene3d>
          <a:sp3d extrusionH="76200" contourW="139700" prstMaterial="legacyWireframe">
            <a:extrusionClr>
              <a:srgbClr val="206A75"/>
            </a:extrusionClr>
            <a:contourClr>
              <a:srgbClr val="206A75"/>
            </a:contourClr>
          </a:sp3d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37943" y="6474108"/>
            <a:ext cx="8906057" cy="365125"/>
          </a:xfrm>
        </p:spPr>
        <p:txBody>
          <a:bodyPr/>
          <a:lstStyle/>
          <a:p>
            <a:r>
              <a:rPr lang="ru-RU" dirty="0"/>
              <a:t>Государственное автономное образовательное учреждение дополнительного профессионального образования «Институт развития образования Республики Татарстан»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2BE8BC3-B19B-4BE3-A4D2-8D2C71BB25E8}"/>
              </a:ext>
            </a:extLst>
          </p:cNvPr>
          <p:cNvSpPr/>
          <p:nvPr/>
        </p:nvSpPr>
        <p:spPr>
          <a:xfrm>
            <a:off x="123641" y="1027573"/>
            <a:ext cx="8724875" cy="427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МЕТОДИЧЕСКОЕ ОБЕСПЕЧЕНИЕ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I.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Апробация рабочих программ (на базе 50 школ)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II.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Проведение семинаров, круглых столов по вопросам внедрения ФГОС – 2021 (более 20 мероприятий):</a:t>
            </a: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Char char="-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«Проектирование рабочих программ по учебным предметам с учетом требований ФГОС»;</a:t>
            </a: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Char char="-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«Обновленный ФГОС: требования, изменения, возможности»; и др.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Char char="-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III.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Разработка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обновление) методических рекомендаций по преподаванию учебных предметов в условиях внедрения ФГОС – 2021 (август 2022)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Char char="-"/>
            </a:pP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FB961D0-F61E-487D-94DA-17B87D4721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15264">
            <a:off x="1835697" y="4725144"/>
            <a:ext cx="1224135" cy="165618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406826F-39D0-4948-9F5F-393E3CA4712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8479">
            <a:off x="2803026" y="4613950"/>
            <a:ext cx="1152128" cy="160453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6A8CDFB-92E9-4BC6-A01E-573915142E6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387" y="4568364"/>
            <a:ext cx="1014645" cy="145292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9A8354A-ECDD-42E0-9FA7-75C5E3B3A5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62" y="4563281"/>
            <a:ext cx="1002458" cy="145292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8651FAF-1EDF-4635-959A-655D499BF0F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608118"/>
            <a:ext cx="1140083" cy="134116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FF322F4-F77B-484D-B62A-6E959288585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9014">
            <a:off x="6518895" y="4479016"/>
            <a:ext cx="1143377" cy="1452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603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8658" y="594339"/>
            <a:ext cx="7726680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ru-RU" sz="170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9125" y="2632021"/>
            <a:ext cx="872487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4500" b="1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86266"/>
            <a:ext cx="9144000" cy="909913"/>
          </a:xfrm>
          <a:prstGeom prst="rect">
            <a:avLst/>
          </a:prstGeom>
          <a:solidFill>
            <a:srgbClr val="206A75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         </a:t>
            </a:r>
            <a:r>
              <a:rPr lang="ru-RU" sz="2400" b="1" dirty="0">
                <a:solidFill>
                  <a:schemeClr val="bg1"/>
                </a:solidFill>
              </a:rPr>
              <a:t>НАПРАВЛЕНИЯ НАУЧНО-МЕТОДИЧЕСКОГО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 СОПРОВОЖДЕНИЯ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3" y="188640"/>
            <a:ext cx="590966" cy="736558"/>
          </a:xfrm>
          <a:prstGeom prst="rect">
            <a:avLst/>
          </a:prstGeom>
          <a:effectLst>
            <a:glow>
              <a:srgbClr val="206A75"/>
            </a:glow>
          </a:effectLst>
          <a:scene3d>
            <a:camera prst="orthographicFront"/>
            <a:lightRig rig="threePt" dir="t"/>
          </a:scene3d>
          <a:sp3d extrusionH="76200" contourW="139700" prstMaterial="legacyWireframe">
            <a:extrusionClr>
              <a:srgbClr val="206A75"/>
            </a:extrusionClr>
            <a:contourClr>
              <a:srgbClr val="206A75"/>
            </a:contourClr>
          </a:sp3d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37943" y="6474108"/>
            <a:ext cx="8906057" cy="365125"/>
          </a:xfrm>
        </p:spPr>
        <p:txBody>
          <a:bodyPr/>
          <a:lstStyle/>
          <a:p>
            <a:r>
              <a:rPr lang="ru-RU" dirty="0"/>
              <a:t>Государственное автономное образовательное учреждение дополнительного профессионального образования «Институт развития образования Республики Татарстан»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2BE8BC3-B19B-4BE3-A4D2-8D2C71BB25E8}"/>
              </a:ext>
            </a:extLst>
          </p:cNvPr>
          <p:cNvSpPr/>
          <p:nvPr/>
        </p:nvSpPr>
        <p:spPr>
          <a:xfrm>
            <a:off x="123641" y="1027573"/>
            <a:ext cx="8724875" cy="321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МЕТОДИЧЕСКОЕ ОБЕСПЕЧЕНИЕ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IV.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Представление материалов по научно-методическому сопровождению: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- в сетевых профессиональных сообществах;</a:t>
            </a:r>
          </a:p>
          <a:p>
            <a:pPr algn="just">
              <a:buClr>
                <a:schemeClr val="accent2"/>
              </a:buClr>
              <a:buSzPct val="92000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- в журнале «Современное образование: актуальные вопросы и инновации»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- на сайте ГАОУ ДПО ИРО РТ –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irort.ru</a:t>
            </a:r>
          </a:p>
          <a:p>
            <a:pPr algn="just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- в медийных проектах ИРО РТ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Tx/>
              <a:buChar char="-"/>
            </a:pP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AFA9210-1CA1-46EC-A29A-3D9499309D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24" y="3789039"/>
            <a:ext cx="4872955" cy="247462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30B607B-881A-4F2A-AD74-54731E0C41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8031">
            <a:off x="5577655" y="2631249"/>
            <a:ext cx="1535463" cy="212052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84D365C-7F2A-4807-850D-B36F93A8DF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016">
            <a:off x="7206714" y="2671230"/>
            <a:ext cx="1408850" cy="212563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68EBA57-B330-4957-A3A5-874763F70BE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133" y="4384955"/>
            <a:ext cx="1489622" cy="193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57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17608"/>
            <a:ext cx="9144000" cy="6875607"/>
          </a:xfrm>
          <a:prstGeom prst="rect">
            <a:avLst/>
          </a:prstGeom>
          <a:solidFill>
            <a:srgbClr val="206A75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r>
              <a:rPr lang="ru-RU" sz="1200" dirty="0">
                <a:solidFill>
                  <a:schemeClr val="bg1"/>
                </a:solidFill>
              </a:rPr>
              <a:t>Республика Татарстан, 420015, г.  Казань, ул.  Б. Красная, 68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</a:rPr>
              <a:t>Телефон: (843) 236-62-42</a:t>
            </a:r>
          </a:p>
          <a:p>
            <a:pPr algn="ctr"/>
            <a:r>
              <a:rPr lang="ru-RU" sz="1200">
                <a:solidFill>
                  <a:schemeClr val="bg1"/>
                </a:solidFill>
              </a:rPr>
              <a:t>Сайт  института</a:t>
            </a:r>
            <a:r>
              <a:rPr lang="ru-RU" sz="1200" dirty="0">
                <a:solidFill>
                  <a:schemeClr val="bg1"/>
                </a:solidFill>
              </a:rPr>
              <a:t>: http://irort.ru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</a:rPr>
              <a:t>E-</a:t>
            </a:r>
            <a:r>
              <a:rPr lang="ru-RU" sz="1200" dirty="0" err="1">
                <a:solidFill>
                  <a:schemeClr val="bg1"/>
                </a:solidFill>
              </a:rPr>
              <a:t>mail</a:t>
            </a:r>
            <a:r>
              <a:rPr lang="ru-RU" sz="1200" dirty="0">
                <a:solidFill>
                  <a:schemeClr val="bg1"/>
                </a:solidFill>
              </a:rPr>
              <a:t>: irort2011@gmail.com</a:t>
            </a:r>
            <a:endParaRPr lang="ru-RU" sz="12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3" y="86268"/>
            <a:ext cx="590966" cy="838932"/>
          </a:xfrm>
          <a:prstGeom prst="rect">
            <a:avLst/>
          </a:prstGeom>
          <a:effectLst>
            <a:glow>
              <a:srgbClr val="206A75"/>
            </a:glow>
          </a:effectLst>
          <a:scene3d>
            <a:camera prst="orthographicFront"/>
            <a:lightRig rig="threePt" dir="t"/>
          </a:scene3d>
          <a:sp3d extrusionH="76200" contourW="139700" prstMaterial="legacyWireframe">
            <a:extrusionClr>
              <a:srgbClr val="206A75"/>
            </a:extrusionClr>
            <a:contourClr>
              <a:srgbClr val="206A75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23643" y="1844824"/>
            <a:ext cx="86968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ВСЕ МАТЕРИАЛЫ, НОВОСТИ, ИНФОРМАЦИЯ 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</a:rPr>
              <a:t>НА САЙТЕ ИРО РТ</a:t>
            </a:r>
          </a:p>
        </p:txBody>
      </p:sp>
    </p:spTree>
    <p:extLst>
      <p:ext uri="{BB962C8B-B14F-4D97-AF65-F5344CB8AC3E}">
        <p14:creationId xmlns:p14="http://schemas.microsoft.com/office/powerpoint/2010/main" val="910352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textman.ru/wp-content/uploads/2018/11/2967263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419178"/>
            <a:ext cx="4878542" cy="366600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" y="-17607"/>
            <a:ext cx="9144000" cy="1430383"/>
          </a:xfrm>
          <a:prstGeom prst="rect">
            <a:avLst/>
          </a:prstGeom>
          <a:solidFill>
            <a:srgbClr val="206A75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ru-RU" sz="2400" dirty="0">
                <a:solidFill>
                  <a:schemeClr val="bg1"/>
                </a:solidFill>
              </a:rPr>
              <a:t>           </a:t>
            </a:r>
            <a:r>
              <a:rPr lang="ru-RU" sz="3100" dirty="0">
                <a:solidFill>
                  <a:schemeClr val="bg1"/>
                </a:solidFill>
              </a:rPr>
              <a:t>ПРЕЕМСТВЕННОСТЬ ОБНОВЛЕННОГО ФГОС и</a:t>
            </a:r>
          </a:p>
          <a:p>
            <a:pPr algn="ctr"/>
            <a:r>
              <a:rPr lang="ru-RU" sz="3100" dirty="0">
                <a:solidFill>
                  <a:schemeClr val="bg1"/>
                </a:solidFill>
              </a:rPr>
              <a:t>ФГОС -2009/2010 </a:t>
            </a:r>
          </a:p>
          <a:p>
            <a:endParaRPr lang="ru-RU" sz="31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3" y="86268"/>
            <a:ext cx="590966" cy="838932"/>
          </a:xfrm>
          <a:prstGeom prst="rect">
            <a:avLst/>
          </a:prstGeom>
          <a:effectLst>
            <a:glow>
              <a:srgbClr val="206A75"/>
            </a:glow>
          </a:effectLst>
          <a:scene3d>
            <a:camera prst="orthographicFront"/>
            <a:lightRig rig="threePt" dir="t"/>
          </a:scene3d>
          <a:sp3d extrusionH="76200" contourW="139700" prstMaterial="legacyWireframe">
            <a:extrusionClr>
              <a:srgbClr val="206A75"/>
            </a:extrusionClr>
            <a:contourClr>
              <a:srgbClr val="206A75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252548" y="1802674"/>
            <a:ext cx="8567923" cy="4647426"/>
          </a:xfrm>
          <a:prstGeom prst="rect">
            <a:avLst/>
          </a:prstGeom>
          <a:solidFill>
            <a:schemeClr val="bg1">
              <a:alpha val="57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ИДЕОЛОГИЧЕСКИ и 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КОНЦЕПТУАЛЬНО СОВПАДАЮТ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ОСНОВА РЕАЛИЗАЦИИ – 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СИСТЕМНО-ДЕЯТЕЛЬНОСТНЫЙ ПОДХОД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ЭФФЕКТИВНОСТЬ/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КАЧЕСТВО РЕАЛИЗАЦИИ – 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ДОСТИЖЕНИЕ ПЛАНИРУЕМЫХ РЕЗУЛЬТАТОВ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(ЛИЧНОСТНЫХ, МЕТАПРЕДМЕТНЫХ, ПРЕДМЕТНЫХ)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ПРОЕКТНАЯ ДЕЯТЕЛЬНОСТЬ ОБУЧАЮЩИХСЯ – ОДИН ИЗ 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ОСНОВНЫХ ВИДОВ ДЕЯТЕЛЬНОСТИ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ОСНОВНЫЕ ОРГАНИЗАЦИОННЫЕ МЕХАНИЗМЫ – УП и 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ПЛАН ВНЕУРОЧНОЙ ДЕЯТЕЛЬНОСТИ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СТРУКТУРА И СОДЕРЖАНИЕ, В ЦЕЛОМ, СОХРАНЕНЫ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ФЗ-273 «ОБ ОБРАЗОВАНИИ В РФ» - ФГОС – ПООП (ПРП) – ООП (РП)</a:t>
            </a:r>
          </a:p>
          <a:p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29580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8658" y="594339"/>
            <a:ext cx="7726680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ru-RU" sz="170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9126" y="2638696"/>
            <a:ext cx="872487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4500" b="1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97311" y="5254478"/>
            <a:ext cx="4572000" cy="34624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/>
            <a:endParaRPr lang="ru-RU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-17606"/>
            <a:ext cx="9144000" cy="962346"/>
          </a:xfrm>
          <a:prstGeom prst="rect">
            <a:avLst/>
          </a:prstGeom>
          <a:solidFill>
            <a:srgbClr val="206A75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ru-RU" sz="3200" b="1" dirty="0">
                <a:solidFill>
                  <a:schemeClr val="bg1"/>
                </a:solidFill>
              </a:rPr>
              <a:t>         НОВОВВЕДЕНИЯ ФГОС - 2021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3" y="86267"/>
            <a:ext cx="590966" cy="733583"/>
          </a:xfrm>
          <a:prstGeom prst="rect">
            <a:avLst/>
          </a:prstGeom>
          <a:effectLst>
            <a:glow>
              <a:srgbClr val="206A75"/>
            </a:glow>
          </a:effectLst>
          <a:scene3d>
            <a:camera prst="orthographicFront"/>
            <a:lightRig rig="threePt" dir="t"/>
          </a:scene3d>
          <a:sp3d extrusionH="76200" contourW="139700" prstMaterial="legacyWireframe">
            <a:extrusionClr>
              <a:srgbClr val="206A75"/>
            </a:extrusionClr>
            <a:contourClr>
              <a:srgbClr val="206A75"/>
            </a:contourClr>
          </a:sp3d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23643" y="6356351"/>
            <a:ext cx="8906057" cy="365125"/>
          </a:xfrm>
        </p:spPr>
        <p:txBody>
          <a:bodyPr/>
          <a:lstStyle/>
          <a:p>
            <a:r>
              <a:rPr lang="ru-RU" dirty="0"/>
              <a:t>Государственное автономное образовательное учреждение дополнительного профессионального образования «Институт развития образования Республики Татарстан»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179512" y="2801048"/>
            <a:ext cx="8748972" cy="2016224"/>
          </a:xfrm>
          <a:prstGeom prst="rightArrow">
            <a:avLst/>
          </a:prstGeom>
          <a:solidFill>
            <a:srgbClr val="27697B"/>
          </a:solidFill>
          <a:ln>
            <a:solidFill>
              <a:srgbClr val="1B4849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bg1"/>
                </a:solidFill>
              </a:rPr>
              <a:t>ПРЕДМЕТЫ, КУРСЫ – корректировка предметов по областям, курсов по предметам; решение родителей – Родной язык, Государственный язык субъекта РФ, Второй иностранный</a:t>
            </a:r>
            <a:r>
              <a:rPr lang="ru-RU" dirty="0"/>
              <a:t> 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179512" y="1628800"/>
            <a:ext cx="7632848" cy="2016224"/>
          </a:xfrm>
          <a:prstGeom prst="rightArrow">
            <a:avLst/>
          </a:prstGeom>
          <a:solidFill>
            <a:srgbClr val="27697B"/>
          </a:solidFill>
          <a:ln>
            <a:solidFill>
              <a:srgbClr val="1B4849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НАГРУЗКА - Сокращение максимальной аудиторной нагрузки на ступенях обучения, корректировка часов на внеурочную деятельность (НОО), уменьшение сроков освоения ОП по ИУП</a:t>
            </a:r>
            <a:endParaRPr lang="ru-RU" dirty="0"/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194544" y="594339"/>
            <a:ext cx="7135237" cy="1859675"/>
          </a:xfrm>
          <a:prstGeom prst="rightArrow">
            <a:avLst/>
          </a:prstGeom>
          <a:solidFill>
            <a:srgbClr val="27697B"/>
          </a:solidFill>
          <a:ln>
            <a:solidFill>
              <a:srgbClr val="1B4849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ПЛАНИРУЕМЫЕ РЕЗУЛЬТАТЫ – Формулировка, конкретизация, дополнение результатов освоения программы </a:t>
            </a:r>
          </a:p>
          <a:p>
            <a:r>
              <a:rPr lang="ru-RU" b="1" dirty="0">
                <a:solidFill>
                  <a:schemeClr val="bg1"/>
                </a:solidFill>
              </a:rPr>
              <a:t>(5 </a:t>
            </a:r>
            <a:r>
              <a:rPr lang="ru-RU" b="1" dirty="0" err="1">
                <a:solidFill>
                  <a:schemeClr val="bg1"/>
                </a:solidFill>
              </a:rPr>
              <a:t>предм</a:t>
            </a:r>
            <a:r>
              <a:rPr lang="ru-RU" b="1" dirty="0">
                <a:solidFill>
                  <a:schemeClr val="bg1"/>
                </a:solidFill>
              </a:rPr>
              <a:t>. - предметные требования при углубленном изучении) </a:t>
            </a:r>
            <a:r>
              <a:rPr lang="ru-RU" dirty="0"/>
              <a:t> 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" name="Picture 4" descr="https://eganassociates.com.au/wp-content/uploads/2013/11/business-transformation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3" t="6729" r="16643" b="10260"/>
          <a:stretch/>
        </p:blipFill>
        <p:spPr bwMode="auto">
          <a:xfrm>
            <a:off x="7718872" y="1537145"/>
            <a:ext cx="1230583" cy="124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трелка вправо 12">
            <a:extLst>
              <a:ext uri="{FF2B5EF4-FFF2-40B4-BE49-F238E27FC236}">
                <a16:creationId xmlns:a16="http://schemas.microsoft.com/office/drawing/2014/main" id="{EF96EA5F-3FB7-4DA4-B51D-9FC8EDFD402D}"/>
              </a:ext>
            </a:extLst>
          </p:cNvPr>
          <p:cNvSpPr/>
          <p:nvPr/>
        </p:nvSpPr>
        <p:spPr>
          <a:xfrm>
            <a:off x="251520" y="5034606"/>
            <a:ext cx="8673817" cy="1656183"/>
          </a:xfrm>
          <a:prstGeom prst="rightArrow">
            <a:avLst/>
          </a:prstGeom>
          <a:solidFill>
            <a:srgbClr val="27697B"/>
          </a:solidFill>
          <a:ln>
            <a:solidFill>
              <a:srgbClr val="1B4849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chemeClr val="bg1"/>
              </a:solidFill>
            </a:endParaRPr>
          </a:p>
          <a:p>
            <a:endParaRPr lang="ru-RU" b="1" dirty="0">
              <a:solidFill>
                <a:srgbClr val="2A7E82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УСЛОВИЯ РЕАЛИЗАЦИИ – конкретизированы, Информационно-образовательная среда – расширение требований</a:t>
            </a:r>
            <a:endParaRPr lang="ru-RU" dirty="0"/>
          </a:p>
          <a:p>
            <a:endParaRPr lang="ru-RU" dirty="0"/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Стрелка вправо 12">
            <a:extLst>
              <a:ext uri="{FF2B5EF4-FFF2-40B4-BE49-F238E27FC236}">
                <a16:creationId xmlns:a16="http://schemas.microsoft.com/office/drawing/2014/main" id="{94E6946F-B593-4FE6-99BC-474BD8155300}"/>
              </a:ext>
            </a:extLst>
          </p:cNvPr>
          <p:cNvSpPr/>
          <p:nvPr/>
        </p:nvSpPr>
        <p:spPr>
          <a:xfrm>
            <a:off x="176365" y="4202277"/>
            <a:ext cx="8748972" cy="1336188"/>
          </a:xfrm>
          <a:prstGeom prst="rightArrow">
            <a:avLst/>
          </a:prstGeom>
          <a:solidFill>
            <a:srgbClr val="27697B"/>
          </a:solidFill>
          <a:ln>
            <a:solidFill>
              <a:srgbClr val="1B4849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chemeClr val="bg1"/>
              </a:solidFill>
            </a:endParaRPr>
          </a:p>
          <a:p>
            <a:endParaRPr lang="ru-RU" b="1" dirty="0">
              <a:solidFill>
                <a:srgbClr val="2A7E82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ВОСПИТАТЕЛЬНЫЙ КОМПОНЕНТ – детализирован, определена связь с обучением</a:t>
            </a:r>
            <a:endParaRPr lang="ru-RU" dirty="0"/>
          </a:p>
          <a:p>
            <a:endParaRPr lang="ru-RU" dirty="0"/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228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C7358FC-B7F1-4E82-8BC2-FEE75AC54538}"/>
              </a:ext>
            </a:extLst>
          </p:cNvPr>
          <p:cNvSpPr/>
          <p:nvPr/>
        </p:nvSpPr>
        <p:spPr>
          <a:xfrm>
            <a:off x="0" y="116631"/>
            <a:ext cx="9143999" cy="1389329"/>
          </a:xfrm>
          <a:prstGeom prst="rect">
            <a:avLst/>
          </a:prstGeom>
          <a:solidFill>
            <a:srgbClr val="206A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РАБОЧАЯ ПРОГРАММА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ФГОС-2021</a:t>
            </a:r>
            <a:endParaRPr lang="ru-RU" sz="3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07A2F99-FBEC-452C-AF33-7078DFCD34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47" y="252122"/>
            <a:ext cx="656368" cy="1097264"/>
          </a:xfrm>
          <a:prstGeom prst="rect">
            <a:avLst/>
          </a:prstGeom>
          <a:effectLst>
            <a:glow>
              <a:srgbClr val="206A75"/>
            </a:glow>
          </a:effectLst>
          <a:scene3d>
            <a:camera prst="orthographicFront"/>
            <a:lightRig rig="threePt" dir="t"/>
          </a:scene3d>
          <a:sp3d extrusionH="76200" contourW="139700" prstMaterial="legacyWireframe">
            <a:extrusionClr>
              <a:srgbClr val="206A75"/>
            </a:extrusionClr>
            <a:contourClr>
              <a:srgbClr val="206A75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060315" y="1673851"/>
            <a:ext cx="7277026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8080"/>
                </a:solidFill>
              </a:rPr>
              <a:t>ПРИМЕРНАЯ РАБОЧАЯ ПОГРАММА</a:t>
            </a:r>
          </a:p>
          <a:p>
            <a:pPr algn="ctr"/>
            <a:endParaRPr lang="ru-RU" sz="2000" b="1" dirty="0">
              <a:solidFill>
                <a:srgbClr val="008080"/>
              </a:solidFill>
            </a:endParaRPr>
          </a:p>
          <a:p>
            <a:pPr marL="534988" indent="-360363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8080"/>
                </a:solidFill>
              </a:rPr>
              <a:t>Пояснительная записка (цели, общая характеристика предмета, место предмета в УП)</a:t>
            </a:r>
            <a:endParaRPr lang="ru-RU" sz="2000" dirty="0">
              <a:solidFill>
                <a:srgbClr val="006666"/>
              </a:solidFill>
              <a:latin typeface="Times New Roman" panose="02020603050405020304" pitchFamily="18" charset="0"/>
            </a:endParaRPr>
          </a:p>
          <a:p>
            <a:pPr marL="534988" indent="-360363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8080"/>
                </a:solidFill>
              </a:rPr>
              <a:t>Планируемые результаты освоения</a:t>
            </a:r>
          </a:p>
          <a:p>
            <a:pPr marL="534988" indent="-360363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8080"/>
                </a:solidFill>
              </a:rPr>
              <a:t>Содержание учебных предметов по годам обучения</a:t>
            </a:r>
          </a:p>
          <a:p>
            <a:pPr marL="534988" indent="-360363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8080"/>
                </a:solidFill>
              </a:rPr>
              <a:t>Тематическое планирование (примерные темы и количество часов, основное программное содержание, основные виды деятельности обучающихся) </a:t>
            </a:r>
          </a:p>
          <a:p>
            <a:pPr marL="534988" indent="-360363" algn="just">
              <a:buFont typeface="Wingdings" panose="05000000000000000000" pitchFamily="2" charset="2"/>
              <a:buChar char="q"/>
            </a:pPr>
            <a:endParaRPr lang="ru-RU" sz="2000" b="1" dirty="0">
              <a:solidFill>
                <a:srgbClr val="008080"/>
              </a:solidFill>
            </a:endParaRPr>
          </a:p>
          <a:p>
            <a:pPr marL="174625" algn="ctr"/>
            <a:r>
              <a:rPr lang="ru-RU" sz="2000" b="1" dirty="0">
                <a:solidFill>
                  <a:srgbClr val="008080"/>
                </a:solidFill>
              </a:rPr>
              <a:t>ВАРИАНТЫ ИСПОЛЬЗОВАНИЯ ПРП</a:t>
            </a:r>
          </a:p>
          <a:p>
            <a:pPr marL="460375" indent="-285750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8080"/>
                </a:solidFill>
              </a:rPr>
              <a:t>Взять без изменений (молодые педагоги, новый предмет и т.п.)</a:t>
            </a:r>
          </a:p>
          <a:p>
            <a:pPr marL="460375" indent="-285750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8080"/>
                </a:solidFill>
              </a:rPr>
              <a:t>Адаптировать, взяв за основу (предпочтительно)</a:t>
            </a:r>
          </a:p>
          <a:p>
            <a:pPr marL="460375" indent="-285750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8080"/>
                </a:solidFill>
              </a:rPr>
              <a:t>Разработать свою авторскую</a:t>
            </a:r>
            <a:endParaRPr lang="ru-RU" b="1" dirty="0">
              <a:solidFill>
                <a:srgbClr val="F0740E"/>
              </a:solidFill>
            </a:endParaRPr>
          </a:p>
          <a:p>
            <a:pPr algn="just"/>
            <a:endParaRPr lang="ru-RU" b="1" dirty="0">
              <a:solidFill>
                <a:srgbClr val="008080"/>
              </a:solidFill>
            </a:endParaRPr>
          </a:p>
          <a:p>
            <a:pPr marL="285750" indent="-285750" algn="just">
              <a:buFontTx/>
              <a:buChar char="-"/>
            </a:pPr>
            <a:endParaRPr lang="ru-RU" sz="1700" dirty="0">
              <a:solidFill>
                <a:srgbClr val="0066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18" name="Picture 2" descr="https://sun9-76.userapi.com/impf/c854020/v854020251/8da42/m265GB-LsFY.jpg?size=604x604&amp;quality=96&amp;sign=53763e29c114659d3aba3e896426216f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8" y="2096079"/>
            <a:ext cx="495731" cy="660975"/>
          </a:xfrm>
          <a:prstGeom prst="rect">
            <a:avLst/>
          </a:prstGeom>
          <a:noFill/>
          <a:ln>
            <a:solidFill>
              <a:srgbClr val="28849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sun9-76.userapi.com/impf/c854020/v854020251/8da42/m265GB-LsFY.jpg?size=604x604&amp;quality=96&amp;sign=53763e29c114659d3aba3e896426216f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65" y="4869160"/>
            <a:ext cx="495731" cy="660975"/>
          </a:xfrm>
          <a:prstGeom prst="rect">
            <a:avLst/>
          </a:prstGeom>
          <a:noFill/>
          <a:ln>
            <a:solidFill>
              <a:srgbClr val="28849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8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8658" y="594339"/>
            <a:ext cx="7726680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ru-RU" sz="170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9125" y="2632021"/>
            <a:ext cx="872487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4500" b="1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97311" y="5254478"/>
            <a:ext cx="4572000" cy="34624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/>
            <a:endParaRPr lang="ru-RU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-17607"/>
            <a:ext cx="9144000" cy="1223889"/>
          </a:xfrm>
          <a:prstGeom prst="rect">
            <a:avLst/>
          </a:prstGeom>
          <a:solidFill>
            <a:srgbClr val="206A75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ru-RU" sz="3200" b="1" dirty="0">
                <a:solidFill>
                  <a:schemeClr val="bg1"/>
                </a:solidFill>
              </a:rPr>
              <a:t>         ПРИМЕРНЫЕ РАБОЧИЕ ПРОГРАММЫ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</a:rPr>
              <a:t>СТРУКТУРА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3" y="86267"/>
            <a:ext cx="590966" cy="1016143"/>
          </a:xfrm>
          <a:prstGeom prst="rect">
            <a:avLst/>
          </a:prstGeom>
          <a:effectLst>
            <a:glow>
              <a:srgbClr val="206A75"/>
            </a:glow>
          </a:effectLst>
          <a:scene3d>
            <a:camera prst="orthographicFront"/>
            <a:lightRig rig="threePt" dir="t"/>
          </a:scene3d>
          <a:sp3d extrusionH="76200" contourW="139700" prstMaterial="legacyWireframe">
            <a:extrusionClr>
              <a:srgbClr val="206A75"/>
            </a:extrusionClr>
            <a:contourClr>
              <a:srgbClr val="206A75"/>
            </a:contourClr>
          </a:sp3d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23643" y="6356351"/>
            <a:ext cx="8906057" cy="365125"/>
          </a:xfrm>
        </p:spPr>
        <p:txBody>
          <a:bodyPr/>
          <a:lstStyle/>
          <a:p>
            <a:r>
              <a:rPr lang="ru-RU" dirty="0"/>
              <a:t>Государственное автономное образовательное учреждение дополнительного профессионального образования «Институт развития образования Республики Татарстан»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F60887-224E-4D70-A917-DCAC343683BA}"/>
              </a:ext>
            </a:extLst>
          </p:cNvPr>
          <p:cNvSpPr txBox="1"/>
          <p:nvPr/>
        </p:nvSpPr>
        <p:spPr>
          <a:xfrm>
            <a:off x="1" y="1395570"/>
            <a:ext cx="27718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4625" algn="just"/>
            <a:r>
              <a:rPr lang="ru-RU" sz="1800" b="1" dirty="0">
                <a:solidFill>
                  <a:srgbClr val="008080"/>
                </a:solidFill>
              </a:rPr>
              <a:t>- Пояснительная </a:t>
            </a:r>
          </a:p>
          <a:p>
            <a:pPr marL="174625" algn="just"/>
            <a:r>
              <a:rPr lang="ru-RU" b="1" dirty="0">
                <a:solidFill>
                  <a:srgbClr val="008080"/>
                </a:solidFill>
              </a:rPr>
              <a:t>з</a:t>
            </a:r>
            <a:r>
              <a:rPr lang="ru-RU" sz="1800" b="1" dirty="0">
                <a:solidFill>
                  <a:srgbClr val="008080"/>
                </a:solidFill>
              </a:rPr>
              <a:t>аписка</a:t>
            </a:r>
            <a:endParaRPr lang="ru-RU" dirty="0">
              <a:solidFill>
                <a:srgbClr val="006666"/>
              </a:solidFill>
              <a:latin typeface="Times New Roman" panose="02020603050405020304" pitchFamily="18" charset="0"/>
            </a:endParaRPr>
          </a:p>
          <a:p>
            <a:pPr marL="174625" algn="just"/>
            <a:r>
              <a:rPr lang="ru-RU" sz="1800" b="1" dirty="0">
                <a:solidFill>
                  <a:srgbClr val="006666"/>
                </a:solidFill>
                <a:latin typeface="Times New Roman" panose="02020603050405020304" pitchFamily="18" charset="0"/>
              </a:rPr>
              <a:t>- </a:t>
            </a:r>
            <a:r>
              <a:rPr lang="ru-RU" sz="1800" b="1" dirty="0">
                <a:solidFill>
                  <a:srgbClr val="008080"/>
                </a:solidFill>
              </a:rPr>
              <a:t>Планируемые </a:t>
            </a:r>
          </a:p>
          <a:p>
            <a:pPr marL="174625" algn="just"/>
            <a:r>
              <a:rPr lang="ru-RU" sz="1800" b="1" dirty="0">
                <a:solidFill>
                  <a:srgbClr val="008080"/>
                </a:solidFill>
              </a:rPr>
              <a:t>результаты освоения</a:t>
            </a:r>
          </a:p>
          <a:p>
            <a:pPr marL="174625" algn="just"/>
            <a:r>
              <a:rPr lang="ru-RU" sz="1800" b="1" dirty="0">
                <a:solidFill>
                  <a:srgbClr val="008080"/>
                </a:solidFill>
              </a:rPr>
              <a:t>- Содержание учебных предметов по годам обучения</a:t>
            </a:r>
          </a:p>
          <a:p>
            <a:pPr marL="174625" algn="just"/>
            <a:r>
              <a:rPr lang="ru-RU" sz="1800" b="1" dirty="0">
                <a:solidFill>
                  <a:srgbClr val="008080"/>
                </a:solidFill>
              </a:rPr>
              <a:t>- Тематическое</a:t>
            </a:r>
          </a:p>
          <a:p>
            <a:pPr marL="174625" algn="just"/>
            <a:r>
              <a:rPr lang="ru-RU" sz="1800" b="1" dirty="0">
                <a:solidFill>
                  <a:srgbClr val="008080"/>
                </a:solidFill>
              </a:rPr>
              <a:t> планирование 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066355D-86DF-4A9D-A837-A2A613A36C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170181"/>
            <a:ext cx="7992887" cy="2093480"/>
          </a:xfrm>
          <a:prstGeom prst="rect">
            <a:avLst/>
          </a:prstGeom>
        </p:spPr>
      </p:pic>
      <p:pic>
        <p:nvPicPr>
          <p:cNvPr id="16" name="Объект 3">
            <a:extLst>
              <a:ext uri="{FF2B5EF4-FFF2-40B4-BE49-F238E27FC236}">
                <a16:creationId xmlns:a16="http://schemas.microsoft.com/office/drawing/2014/main" id="{A22F19A1-2D1E-4887-BA51-7B84AAB5038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43" t="16884" r="3482"/>
          <a:stretch/>
        </p:blipFill>
        <p:spPr>
          <a:xfrm>
            <a:off x="2771801" y="1173858"/>
            <a:ext cx="5760640" cy="299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679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8658" y="594339"/>
            <a:ext cx="7726680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ru-RU" sz="170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9125" y="2632021"/>
            <a:ext cx="872487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4500" b="1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97311" y="5254478"/>
            <a:ext cx="4572000" cy="34624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/>
            <a:endParaRPr lang="ru-RU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86266"/>
            <a:ext cx="9144000" cy="909913"/>
          </a:xfrm>
          <a:prstGeom prst="rect">
            <a:avLst/>
          </a:prstGeom>
          <a:solidFill>
            <a:srgbClr val="206A75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         </a:t>
            </a:r>
            <a:r>
              <a:rPr lang="ru-RU" sz="2400" b="1" dirty="0">
                <a:solidFill>
                  <a:schemeClr val="bg1"/>
                </a:solidFill>
              </a:rPr>
              <a:t>ПРИМЕРНЫЕ РАБОЧИЕ ПРОГРАММЫ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Подходы к формированию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3" y="188640"/>
            <a:ext cx="590966" cy="736558"/>
          </a:xfrm>
          <a:prstGeom prst="rect">
            <a:avLst/>
          </a:prstGeom>
          <a:effectLst>
            <a:glow>
              <a:srgbClr val="206A75"/>
            </a:glow>
          </a:effectLst>
          <a:scene3d>
            <a:camera prst="orthographicFront"/>
            <a:lightRig rig="threePt" dir="t"/>
          </a:scene3d>
          <a:sp3d extrusionH="76200" contourW="139700" prstMaterial="legacyWireframe">
            <a:extrusionClr>
              <a:srgbClr val="206A75"/>
            </a:extrusionClr>
            <a:contourClr>
              <a:srgbClr val="206A75"/>
            </a:contourClr>
          </a:sp3d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37943" y="6474108"/>
            <a:ext cx="8906057" cy="365125"/>
          </a:xfrm>
        </p:spPr>
        <p:txBody>
          <a:bodyPr/>
          <a:lstStyle/>
          <a:p>
            <a:r>
              <a:rPr lang="ru-RU" dirty="0"/>
              <a:t>Государственное автономное образовательное учреждение дополнительного профессионального образования «Институт развития образования Республики Татарстан»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2BE8BC3-B19B-4BE3-A4D2-8D2C71BB25E8}"/>
              </a:ext>
            </a:extLst>
          </p:cNvPr>
          <p:cNvSpPr/>
          <p:nvPr/>
        </p:nvSpPr>
        <p:spPr>
          <a:xfrm>
            <a:off x="123642" y="1397329"/>
            <a:ext cx="4952413" cy="5053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6000" lvl="0" indent="-3060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ru-RU" dirty="0">
                <a:solidFill>
                  <a:schemeClr val="tx2"/>
                </a:solidFill>
              </a:rPr>
              <a:t>Возможность увеличения или уменьшения предложенного числа учебных часов на тему</a:t>
            </a:r>
          </a:p>
          <a:p>
            <a:pPr marL="306000" lvl="0" indent="-3060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ru-RU" dirty="0">
                <a:solidFill>
                  <a:schemeClr val="tx2"/>
                </a:solidFill>
              </a:rPr>
              <a:t>Допустимость локального перераспределения и перестановки элементов содержания внутри данного класса,</a:t>
            </a:r>
          </a:p>
          <a:p>
            <a:pPr marL="306000" lvl="0" indent="-3060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ru-RU" dirty="0">
                <a:solidFill>
                  <a:schemeClr val="tx2"/>
                </a:solidFill>
              </a:rPr>
              <a:t>Количество проверочных работ (тематический и итоговый контроль) и их тип  остаются на усмотрение учителя</a:t>
            </a:r>
          </a:p>
          <a:p>
            <a:pPr marL="306000" lvl="0" indent="-3060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ru-RU" dirty="0">
                <a:solidFill>
                  <a:schemeClr val="tx2"/>
                </a:solidFill>
              </a:rPr>
              <a:t>Возможность увеличения или уменьшения числа  часов, отведенных в ПРП на обобщение, повторение систематизацию знаний обучающихся</a:t>
            </a:r>
          </a:p>
          <a:p>
            <a:pPr marL="306000" lvl="0" indent="-3060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ru-RU" dirty="0">
                <a:solidFill>
                  <a:schemeClr val="tx2"/>
                </a:solidFill>
              </a:rPr>
              <a:t>Единственным, но принципиально важным критерием, является достижение результатов обучения, указанных в ПРП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512A1F4-074F-48BF-BA35-21F865BD82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257273"/>
            <a:ext cx="3956595" cy="490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541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C7358FC-B7F1-4E82-8BC2-FEE75AC54538}"/>
              </a:ext>
            </a:extLst>
          </p:cNvPr>
          <p:cNvSpPr/>
          <p:nvPr/>
        </p:nvSpPr>
        <p:spPr>
          <a:xfrm>
            <a:off x="0" y="116632"/>
            <a:ext cx="9143999" cy="1008112"/>
          </a:xfrm>
          <a:prstGeom prst="rect">
            <a:avLst/>
          </a:prstGeom>
          <a:solidFill>
            <a:srgbClr val="206A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УЧЕБНЫЕ ПЛАНЫ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07A2F99-FBEC-452C-AF33-7078DFCD34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47" y="252122"/>
            <a:ext cx="656368" cy="872622"/>
          </a:xfrm>
          <a:prstGeom prst="rect">
            <a:avLst/>
          </a:prstGeom>
          <a:effectLst>
            <a:glow>
              <a:srgbClr val="206A75"/>
            </a:glow>
          </a:effectLst>
          <a:scene3d>
            <a:camera prst="orthographicFront"/>
            <a:lightRig rig="threePt" dir="t"/>
          </a:scene3d>
          <a:sp3d extrusionH="76200" contourW="139700" prstMaterial="legacyWireframe">
            <a:extrusionClr>
              <a:srgbClr val="206A75"/>
            </a:extrusionClr>
            <a:contourClr>
              <a:srgbClr val="206A75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060315" y="1673851"/>
            <a:ext cx="7277026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8080"/>
                </a:solidFill>
              </a:rPr>
              <a:t>НОРМАТИВНАЯ ОСНОВА </a:t>
            </a:r>
          </a:p>
          <a:p>
            <a:pPr marL="534988" indent="-360363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8080"/>
                </a:solidFill>
              </a:rPr>
              <a:t>ФЗ-273 «ОБ ОБРАЗОВАНИИ В РФ» от 29.12.2012</a:t>
            </a:r>
          </a:p>
          <a:p>
            <a:pPr marL="534988" indent="-360363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8080"/>
                </a:solidFill>
              </a:rPr>
              <a:t>Приказ </a:t>
            </a:r>
            <a:r>
              <a:rPr lang="ru-RU" sz="2000" b="1" dirty="0" err="1">
                <a:solidFill>
                  <a:srgbClr val="008080"/>
                </a:solidFill>
              </a:rPr>
              <a:t>Минпросвещения</a:t>
            </a:r>
            <a:r>
              <a:rPr lang="ru-RU" sz="2000" b="1" dirty="0">
                <a:solidFill>
                  <a:srgbClr val="008080"/>
                </a:solidFill>
              </a:rPr>
              <a:t> России №286 от 31.05.2021 «Об утверждении ФГОС НОО» </a:t>
            </a:r>
          </a:p>
          <a:p>
            <a:pPr marL="534988" indent="-360363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8080"/>
                </a:solidFill>
              </a:rPr>
              <a:t>Приказ </a:t>
            </a:r>
            <a:r>
              <a:rPr lang="ru-RU" sz="2000" b="1" dirty="0" err="1">
                <a:solidFill>
                  <a:srgbClr val="008080"/>
                </a:solidFill>
              </a:rPr>
              <a:t>Минпросвещения</a:t>
            </a:r>
            <a:r>
              <a:rPr lang="ru-RU" sz="2000" b="1" dirty="0">
                <a:solidFill>
                  <a:srgbClr val="008080"/>
                </a:solidFill>
              </a:rPr>
              <a:t> России №287 от 31.05.2021 «Об утверждении ФГОС ООО»</a:t>
            </a:r>
          </a:p>
          <a:p>
            <a:pPr marL="534988" indent="-360363" algn="just">
              <a:buFont typeface="Wingdings" panose="05000000000000000000" pitchFamily="2" charset="2"/>
              <a:buChar char="q"/>
            </a:pPr>
            <a:endParaRPr lang="ru-RU" sz="2000" b="1" dirty="0">
              <a:solidFill>
                <a:srgbClr val="008080"/>
              </a:solidFill>
            </a:endParaRPr>
          </a:p>
          <a:p>
            <a:pPr marL="174625" algn="ctr"/>
            <a:r>
              <a:rPr lang="ru-RU" sz="2000" b="1" dirty="0">
                <a:solidFill>
                  <a:srgbClr val="008080"/>
                </a:solidFill>
              </a:rPr>
              <a:t>РЕКОМЕНДАТЕЛЬНАЯ ОСНОВА</a:t>
            </a:r>
          </a:p>
          <a:p>
            <a:pPr marL="460375" indent="-28575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8080"/>
                </a:solidFill>
              </a:rPr>
              <a:t>Примерная основная образовательная программа НОО (проект; разработан Институтом стратегии развития образования РАО) (5 вариантов примерных учебных планов)</a:t>
            </a:r>
          </a:p>
          <a:p>
            <a:pPr marL="460375" indent="-285750">
              <a:buFont typeface="Wingdings" panose="05000000000000000000" pitchFamily="2" charset="2"/>
              <a:buChar char="q"/>
            </a:pPr>
            <a:r>
              <a:rPr lang="ru-RU" b="1" dirty="0">
                <a:solidFill>
                  <a:srgbClr val="008080"/>
                </a:solidFill>
              </a:rPr>
              <a:t>Примерная основная образовательная программа ООО (проект; разработан Институтом стратегии развития образования РАО) (6 вариантов примерных учебных планов)</a:t>
            </a:r>
          </a:p>
          <a:p>
            <a:pPr marL="460375" indent="-285750">
              <a:buFont typeface="Wingdings" panose="05000000000000000000" pitchFamily="2" charset="2"/>
              <a:buChar char="q"/>
            </a:pPr>
            <a:endParaRPr lang="ru-RU" b="1" dirty="0">
              <a:solidFill>
                <a:srgbClr val="008080"/>
              </a:solidFill>
            </a:endParaRPr>
          </a:p>
          <a:p>
            <a:pPr marL="174625" algn="ctr"/>
            <a:r>
              <a:rPr lang="ru-RU" b="1" dirty="0">
                <a:solidFill>
                  <a:srgbClr val="008080"/>
                </a:solidFill>
              </a:rPr>
              <a:t>Примерные учебные планы – ОРИЕНТИР при разработке УП образовательной организацией</a:t>
            </a:r>
          </a:p>
          <a:p>
            <a:pPr marL="460375" indent="-285750">
              <a:buFont typeface="Wingdings" panose="05000000000000000000" pitchFamily="2" charset="2"/>
              <a:buChar char="q"/>
            </a:pPr>
            <a:endParaRPr lang="ru-RU" b="1" dirty="0">
              <a:solidFill>
                <a:srgbClr val="F0740E"/>
              </a:solidFill>
            </a:endParaRPr>
          </a:p>
          <a:p>
            <a:pPr algn="just"/>
            <a:endParaRPr lang="ru-RU" b="1" dirty="0">
              <a:solidFill>
                <a:srgbClr val="008080"/>
              </a:solidFill>
            </a:endParaRPr>
          </a:p>
          <a:p>
            <a:pPr marL="285750" indent="-285750" algn="just">
              <a:buFontTx/>
              <a:buChar char="-"/>
            </a:pPr>
            <a:endParaRPr lang="ru-RU" sz="1700" dirty="0">
              <a:solidFill>
                <a:srgbClr val="0066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18" name="Picture 2" descr="https://sun9-76.userapi.com/impf/c854020/v854020251/8da42/m265GB-LsFY.jpg?size=604x604&amp;quality=96&amp;sign=53763e29c114659d3aba3e896426216f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8" y="2096079"/>
            <a:ext cx="495731" cy="660975"/>
          </a:xfrm>
          <a:prstGeom prst="rect">
            <a:avLst/>
          </a:prstGeom>
          <a:noFill/>
          <a:ln>
            <a:solidFill>
              <a:srgbClr val="28849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sun9-76.userapi.com/impf/c854020/v854020251/8da42/m265GB-LsFY.jpg?size=604x604&amp;quality=96&amp;sign=53763e29c114659d3aba3e896426216f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65" y="4869160"/>
            <a:ext cx="495731" cy="660975"/>
          </a:xfrm>
          <a:prstGeom prst="rect">
            <a:avLst/>
          </a:prstGeom>
          <a:noFill/>
          <a:ln>
            <a:solidFill>
              <a:srgbClr val="28849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226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98658" y="594339"/>
            <a:ext cx="7726680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ru-RU" sz="170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9125" y="2632021"/>
            <a:ext cx="872487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4500" b="1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97311" y="5254478"/>
            <a:ext cx="4572000" cy="34624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/>
            <a:endParaRPr lang="ru-RU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86266"/>
            <a:ext cx="9144000" cy="909913"/>
          </a:xfrm>
          <a:prstGeom prst="rect">
            <a:avLst/>
          </a:prstGeom>
          <a:solidFill>
            <a:srgbClr val="206A75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         </a:t>
            </a:r>
            <a:r>
              <a:rPr lang="ru-RU" sz="2400" b="1" dirty="0">
                <a:solidFill>
                  <a:schemeClr val="bg1"/>
                </a:solidFill>
              </a:rPr>
              <a:t>УЧЕБНЫЕ ПЛАНЫ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3" y="188640"/>
            <a:ext cx="590966" cy="736558"/>
          </a:xfrm>
          <a:prstGeom prst="rect">
            <a:avLst/>
          </a:prstGeom>
          <a:effectLst>
            <a:glow>
              <a:srgbClr val="206A75"/>
            </a:glow>
          </a:effectLst>
          <a:scene3d>
            <a:camera prst="orthographicFront"/>
            <a:lightRig rig="threePt" dir="t"/>
          </a:scene3d>
          <a:sp3d extrusionH="76200" contourW="139700" prstMaterial="legacyWireframe">
            <a:extrusionClr>
              <a:srgbClr val="206A75"/>
            </a:extrusionClr>
            <a:contourClr>
              <a:srgbClr val="206A75"/>
            </a:contourClr>
          </a:sp3d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37943" y="6474108"/>
            <a:ext cx="8906057" cy="365125"/>
          </a:xfrm>
        </p:spPr>
        <p:txBody>
          <a:bodyPr/>
          <a:lstStyle/>
          <a:p>
            <a:r>
              <a:rPr lang="ru-RU" dirty="0"/>
              <a:t>Государственное автономное образовательное учреждение дополнительного профессионального образования «Институт развития образования Республики Татарстан»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2BE8BC3-B19B-4BE3-A4D2-8D2C71BB25E8}"/>
              </a:ext>
            </a:extLst>
          </p:cNvPr>
          <p:cNvSpPr/>
          <p:nvPr/>
        </p:nvSpPr>
        <p:spPr>
          <a:xfrm>
            <a:off x="123642" y="1397329"/>
            <a:ext cx="8724874" cy="546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6000" indent="-3060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УП обеспечивает преподавание и изучение государственного языка РФ, а также возможность преподавания и изучения родного языка из числа языков народов РФ, из числа государственных языков республик РФ, в том числе русского языка как родного языка.</a:t>
            </a:r>
          </a:p>
          <a:p>
            <a:pPr marL="306000" indent="-3060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Для Организаций, в которых языком образования является русский язык, изучение родного языка и родной литературы из числа языков народов РФ, государственных языков республик РФ осуществляется при наличии возможностей Организации и </a:t>
            </a:r>
            <a:r>
              <a:rPr lang="ru-RU" sz="1800" b="1" dirty="0">
                <a:solidFill>
                  <a:srgbClr val="C00000"/>
                </a:solidFill>
              </a:rPr>
              <a:t>по заявлению </a:t>
            </a:r>
            <a:r>
              <a:rPr lang="ru-RU" sz="1800" b="1" dirty="0">
                <a:solidFill>
                  <a:schemeClr val="tx2"/>
                </a:solidFill>
              </a:rPr>
              <a:t>обучающихся</a:t>
            </a:r>
            <a:r>
              <a:rPr lang="ru-RU" sz="1800" b="1" dirty="0">
                <a:solidFill>
                  <a:srgbClr val="C00000"/>
                </a:solidFill>
              </a:rPr>
              <a:t>, родителей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(законных представителей) несовершеннолетних обучающихся.</a:t>
            </a:r>
          </a:p>
          <a:p>
            <a:pPr marL="306000" indent="-3060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Изучение второго иностранного языка из перечня, предлагаемого Организацией, осуществляется </a:t>
            </a:r>
            <a:r>
              <a:rPr lang="ru-RU" sz="1800" b="1" dirty="0">
                <a:solidFill>
                  <a:srgbClr val="C00000"/>
                </a:solidFill>
              </a:rPr>
              <a:t>по заявлению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обучающихся</a:t>
            </a:r>
            <a:r>
              <a:rPr lang="ru-RU" sz="1800" b="1" dirty="0">
                <a:solidFill>
                  <a:srgbClr val="C00000"/>
                </a:solidFill>
              </a:rPr>
              <a:t>, родителей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(законных представителей) несовершеннолетних обучающихся и при наличии в Организации необходимых условий.</a:t>
            </a:r>
          </a:p>
          <a:p>
            <a:pPr marL="306000" indent="-3060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Часть УП, формируемая </a:t>
            </a:r>
            <a:r>
              <a:rPr lang="ru-RU" b="1" dirty="0">
                <a:solidFill>
                  <a:srgbClr val="C00000"/>
                </a:solidFill>
              </a:rPr>
              <a:t>участниками образовательных отношений (в </a:t>
            </a:r>
            <a:r>
              <a:rPr lang="ru-RU" b="1" dirty="0" err="1">
                <a:solidFill>
                  <a:srgbClr val="C00000"/>
                </a:solidFill>
              </a:rPr>
              <a:t>т.ч.родители</a:t>
            </a:r>
            <a:r>
              <a:rPr lang="ru-RU" b="1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ru-RU" b="1" dirty="0">
                <a:solidFill>
                  <a:schemeClr val="tx2"/>
                </a:solidFill>
              </a:rPr>
              <a:t>НЕОБХОДИМОСТЬ ЦЕЛЕНАПРАВЛЕННОЙ РАБОТЫ С РОДИТЕЛЯМИ!!!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</a:pPr>
            <a:r>
              <a:rPr lang="ru-RU" dirty="0">
                <a:solidFill>
                  <a:schemeClr val="tx2"/>
                </a:solidFill>
              </a:rPr>
              <a:t>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18218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9"/>
            <a:ext cx="7427168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2A7E82"/>
                </a:solidFill>
              </a:rPr>
              <a:t>ОРГАНИЗАЦИЯ РАБОТЫ С РОДИТЕЛЯМИ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360363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irort\Desktop\2018 год\Логотип\Победитель\логотип ИРО (разные цвета)\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6" y="332657"/>
            <a:ext cx="698269" cy="93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33354" y="3324985"/>
            <a:ext cx="770485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b="1" dirty="0">
              <a:solidFill>
                <a:srgbClr val="2A6A6C"/>
              </a:solidFill>
            </a:endParaRPr>
          </a:p>
          <a:p>
            <a:pPr algn="ctr"/>
            <a:endParaRPr lang="en-US" sz="1600" b="1" dirty="0">
              <a:solidFill>
                <a:srgbClr val="2A6A6C"/>
              </a:solidFill>
            </a:endParaRPr>
          </a:p>
          <a:p>
            <a:pPr algn="ctr"/>
            <a:endParaRPr lang="en-US" sz="1600" b="1" dirty="0">
              <a:solidFill>
                <a:srgbClr val="2A6A6C"/>
              </a:solidFill>
            </a:endParaRPr>
          </a:p>
          <a:p>
            <a:pPr algn="ctr"/>
            <a:r>
              <a:rPr lang="ru-RU" sz="2800" b="1" dirty="0">
                <a:solidFill>
                  <a:srgbClr val="006666"/>
                </a:solidFill>
              </a:rPr>
              <a:t>ОСНОВНАЯ ОБРАЗОВАТЕЛЬНАЯ ПРОГРАММА </a:t>
            </a:r>
          </a:p>
          <a:p>
            <a:pPr algn="ctr"/>
            <a:r>
              <a:rPr lang="ru-RU" sz="2800" b="1" dirty="0">
                <a:solidFill>
                  <a:srgbClr val="006666"/>
                </a:solidFill>
              </a:rPr>
              <a:t>(в том числе УП, план внеурочной деятельности</a:t>
            </a:r>
          </a:p>
          <a:p>
            <a:pPr algn="ctr"/>
            <a:r>
              <a:rPr lang="ru-RU" sz="2800" b="1" dirty="0">
                <a:solidFill>
                  <a:srgbClr val="006666"/>
                </a:solidFill>
              </a:rPr>
              <a:t>и т.п.)</a:t>
            </a:r>
            <a:endParaRPr lang="ru-RU" b="1" dirty="0">
              <a:solidFill>
                <a:srgbClr val="006666"/>
              </a:solidFill>
            </a:endParaRPr>
          </a:p>
          <a:p>
            <a:pPr algn="ctr"/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899592" y="3324985"/>
            <a:ext cx="7818092" cy="2571425"/>
          </a:xfrm>
          <a:prstGeom prst="ellipse">
            <a:avLst/>
          </a:prstGeom>
          <a:noFill/>
          <a:ln w="38100">
            <a:solidFill>
              <a:srgbClr val="2A6A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1002380" y="1124744"/>
            <a:ext cx="3384376" cy="2880320"/>
          </a:xfrm>
          <a:prstGeom prst="downArrowCallout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2A6A6C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ИНФОРМАЦИОННО-ПРОСВЕТИТЕЛЬСКАЯ:</a:t>
            </a:r>
          </a:p>
          <a:p>
            <a:pPr marL="285750" indent="-285750" algn="ctr">
              <a:buFontTx/>
              <a:buChar char="-"/>
            </a:pPr>
            <a:r>
              <a:rPr lang="ru-RU" b="1" dirty="0">
                <a:solidFill>
                  <a:schemeClr val="bg1"/>
                </a:solidFill>
              </a:rPr>
              <a:t>сайт ОО;</a:t>
            </a:r>
          </a:p>
          <a:p>
            <a:pPr marL="285750" indent="-285750" algn="ctr">
              <a:buFontTx/>
              <a:buChar char="-"/>
            </a:pPr>
            <a:r>
              <a:rPr lang="ru-RU" b="1" dirty="0">
                <a:solidFill>
                  <a:schemeClr val="bg1"/>
                </a:solidFill>
              </a:rPr>
              <a:t>информационный стенд ОО;</a:t>
            </a:r>
          </a:p>
          <a:p>
            <a:pPr marL="285750" indent="-285750" algn="ctr">
              <a:buFontTx/>
              <a:buChar char="-"/>
            </a:pPr>
            <a:r>
              <a:rPr lang="ru-RU" b="1" dirty="0">
                <a:solidFill>
                  <a:schemeClr val="bg1"/>
                </a:solidFill>
              </a:rPr>
              <a:t>родительские собрания</a:t>
            </a:r>
          </a:p>
          <a:p>
            <a:pPr algn="ctr"/>
            <a:endParaRPr lang="ru-RU" b="1" dirty="0">
              <a:solidFill>
                <a:schemeClr val="bg1"/>
              </a:solidFill>
            </a:endParaRPr>
          </a:p>
          <a:p>
            <a:pPr algn="ctr"/>
            <a:endParaRPr lang="ru-RU" sz="1400" dirty="0"/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5076056" y="1124744"/>
            <a:ext cx="3744416" cy="2736304"/>
          </a:xfrm>
          <a:prstGeom prst="downArrowCallout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2A6A6C"/>
              </a:solidFill>
            </a:endParaRPr>
          </a:p>
          <a:p>
            <a:pPr algn="ctr"/>
            <a:r>
              <a:rPr lang="ru-RU" b="1" dirty="0"/>
              <a:t>ОРГАНИЗАЦИОННО-ТЕХНИЧЕСКАЯ:</a:t>
            </a:r>
          </a:p>
          <a:p>
            <a:pPr marL="285750" indent="-285750" algn="ctr">
              <a:buFontTx/>
              <a:buChar char="-"/>
            </a:pPr>
            <a:r>
              <a:rPr lang="ru-RU" b="1" dirty="0"/>
              <a:t>разработка (модернизация) ЛА + согласование с Советом родителей;</a:t>
            </a:r>
          </a:p>
          <a:p>
            <a:pPr marL="285750" indent="-285750" algn="ctr">
              <a:buFontTx/>
              <a:buChar char="-"/>
            </a:pPr>
            <a:r>
              <a:rPr lang="ru-RU" b="1" dirty="0"/>
              <a:t>получение согласия (заявления) родителей</a:t>
            </a:r>
          </a:p>
          <a:p>
            <a:pPr algn="ctr"/>
            <a:r>
              <a:rPr lang="ru-RU" b="1" dirty="0"/>
              <a:t> </a:t>
            </a:r>
          </a:p>
          <a:p>
            <a:pPr algn="ctr"/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42384" y="5661248"/>
            <a:ext cx="7950559" cy="104737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ВНЕДРЕНИЕ ОБНОВЛЕННОГО ФГОС</a:t>
            </a:r>
          </a:p>
        </p:txBody>
      </p:sp>
    </p:spTree>
    <p:extLst>
      <p:ext uri="{BB962C8B-B14F-4D97-AF65-F5344CB8AC3E}">
        <p14:creationId xmlns:p14="http://schemas.microsoft.com/office/powerpoint/2010/main" val="17769954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2958</TotalTime>
  <Words>1068</Words>
  <Application>Microsoft Office PowerPoint</Application>
  <PresentationFormat>Экран (4:3)</PresentationFormat>
  <Paragraphs>184</Paragraphs>
  <Slides>14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Candara</vt:lpstr>
      <vt:lpstr>Open Sans</vt:lpstr>
      <vt:lpstr>Times New Roman</vt:lpstr>
      <vt:lpstr>Wingdings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ОРГАНИЗАЦИЯ РАБОТЫ С РОДИТЕЛЯМИ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irort</dc:creator>
  <cp:lastModifiedBy>user</cp:lastModifiedBy>
  <cp:revision>95</cp:revision>
  <cp:lastPrinted>2022-02-17T08:49:20Z</cp:lastPrinted>
  <dcterms:created xsi:type="dcterms:W3CDTF">2019-07-15T13:44:08Z</dcterms:created>
  <dcterms:modified xsi:type="dcterms:W3CDTF">2022-02-17T09:03:55Z</dcterms:modified>
</cp:coreProperties>
</file>